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2" r:id="rId5"/>
    <p:sldId id="263" r:id="rId6"/>
    <p:sldId id="266" r:id="rId7"/>
    <p:sldId id="265" r:id="rId8"/>
    <p:sldId id="267" r:id="rId9"/>
    <p:sldId id="268" r:id="rId10"/>
    <p:sldId id="271" r:id="rId11"/>
    <p:sldId id="274" r:id="rId12"/>
    <p:sldId id="275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953"/>
    <a:srgbClr val="0B3D62"/>
    <a:srgbClr val="467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5D72D-021D-44FD-8DB9-18BDFF1DADFF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13A23-16BC-42D4-BB97-A10F5E7A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3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1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0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7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46758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7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1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6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80233"/>
            <a:ext cx="10515600" cy="1110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9E05-BD30-4201-8451-FA54162DA79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41CF-921C-4FE2-8291-18D38EAC64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17697"/>
          </a:xfrm>
          <a:prstGeom prst="rect">
            <a:avLst/>
          </a:prstGeom>
          <a:solidFill>
            <a:srgbClr val="0B3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7" y="39773"/>
            <a:ext cx="2752725" cy="438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914" y="6254040"/>
            <a:ext cx="1633086" cy="6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B3D6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0B3D6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46758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46758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46758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46758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a50.lightning.force.com/one/one.app#eyJjb21wb25lbnREZWYiOiJvbmU6YWxvaGFQYWdlIiwiYXR0cmlidXRlcyI6eyJ2YWx1ZXMiOnsiYWRkcmVzcyI6Ii9wcm9jZXNzdWkvcHJvY2Vzc3VpLmFwcD9yZXRVUkw9JTJGc2V0dXAlMkZob21lJnZmUmV0VVJMSW5TRlg9aHR0cHMlM0ElMkYlMkZuYTUwLmxpZ2h0bmluZy5mb3JjZS5jb20lMkZvbmUlMkZvbmUuYXBwJTIzJTJGc2V0dXAlMkZob21lJTNGYSUzQXQlM0QxNDk0MjgxMzAxMDY1IiwiaGFzSGlzdG9yeSI6dHJ1ZX19LCJhOnQiOjE0OTQyODEzMDY5MzR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owerofus.force.com/06980000001PV6u?retUrl=/_ui/search/ui/UnifiedSearchResults?initialViewMode%3Ddetail%26fen%3D068%26str%3Dmemb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a50.lightning.force.com/one/one.app#eyJjb21wb25lbnREZWYiOiJvbmU6YWxvaGFQYWdlIiwiYXR0cmlidXRlcyI6eyJ2YWx1ZXMiOnsiYWRkcmVzcyI6Ii9wcm9jZXNzdWkvcHJvY2Vzc3VpLmFwcD9yZXRVUkw9JTJGc2V0dXAlMkZob21lJnZmUmV0VVJMSW5TRlg9aHR0cHMlM0ElMkYlMkZuYTUwLmxpZ2h0bmluZy5mb3JjZS5jb20lMkZvbmUlMkZvbmUuYXBwJTIzJTJGc2V0dXAlMkZob21lJTNGYSUzQXQlM0QxNDk0MjgxMzAxMDY1IiwiaGFzSGlzdG9yeSI6dHJ1ZX19LCJhOnQiOjE0OTQyODEzMDY5MzR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517697"/>
          </a:xfrm>
          <a:prstGeom prst="rect">
            <a:avLst/>
          </a:prstGeom>
          <a:solidFill>
            <a:srgbClr val="0B3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>
            <a:normAutofit/>
          </a:bodyPr>
          <a:lstStyle/>
          <a:p>
            <a:r>
              <a:rPr lang="en-US" b="1" dirty="0"/>
              <a:t>Point-and-Click Your Way </a:t>
            </a:r>
            <a:br>
              <a:rPr lang="en-US" b="1" dirty="0"/>
            </a:br>
            <a:r>
              <a:rPr lang="en-US" b="1" dirty="0"/>
              <a:t>to Awesomeness with</a:t>
            </a:r>
            <a:br>
              <a:rPr lang="en-US" b="1" dirty="0"/>
            </a:br>
            <a:r>
              <a:rPr lang="en-US" b="1" dirty="0"/>
              <a:t>Process Builder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31850" y="4647215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46758B"/>
                </a:solidFill>
              </a:rPr>
              <a:t>Tracy Warfield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7" y="39773"/>
            <a:ext cx="2752725" cy="438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743" y="5877862"/>
            <a:ext cx="2650257" cy="9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0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76" y="2870352"/>
            <a:ext cx="10515600" cy="111045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hlinkClick r:id="rId2"/>
              </a:rPr>
              <a:t>Let’s See What That Looks Like!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8417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When to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76861" y="2069499"/>
            <a:ext cx="3007463" cy="3166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Process Builder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Hierarchical criteria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Multiple updates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Create records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Update child records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Process flow requires delay mid-stream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54002" y="2064652"/>
            <a:ext cx="2877151" cy="317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Workflow Rule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Single field updates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No hierarchical criteria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API issues with integrated apps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570039" y="2064653"/>
            <a:ext cx="2991853" cy="3171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Visual Flow</a:t>
            </a:r>
          </a:p>
          <a:p>
            <a:pPr marL="231775" indent="-231775"/>
            <a:r>
              <a:rPr lang="en-US" sz="2400" b="1" dirty="0">
                <a:solidFill>
                  <a:srgbClr val="C00000"/>
                </a:solidFill>
              </a:rPr>
              <a:t>Create/update Campaign Members</a:t>
            </a:r>
          </a:p>
          <a:p>
            <a:pPr marL="231775" indent="-231775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Lookup data from related records</a:t>
            </a:r>
          </a:p>
          <a:p>
            <a:pPr marL="231775" indent="-231775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Delete Records</a:t>
            </a:r>
          </a:p>
          <a:p>
            <a:pPr marL="231775" indent="-231775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Call existing apex</a:t>
            </a:r>
          </a:p>
          <a:p>
            <a:pPr marL="231775" indent="-231775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Collect info from users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9461634" y="2111175"/>
            <a:ext cx="2665392" cy="27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Apex</a:t>
            </a:r>
          </a:p>
          <a:p>
            <a:pPr marL="231775" indent="-231775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When all else fails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10" name="Arrow: Right 9"/>
          <p:cNvSpPr/>
          <p:nvPr/>
        </p:nvSpPr>
        <p:spPr>
          <a:xfrm>
            <a:off x="2914848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>
            <a:off x="6109627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/>
          <p:cNvSpPr/>
          <p:nvPr/>
        </p:nvSpPr>
        <p:spPr>
          <a:xfrm>
            <a:off x="9384624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9034" y="5584595"/>
            <a:ext cx="8163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AB953"/>
                </a:solidFill>
              </a:rPr>
              <a:t>Salesforce suggests to start with Process Builder</a:t>
            </a:r>
          </a:p>
        </p:txBody>
      </p:sp>
    </p:spTree>
    <p:extLst>
      <p:ext uri="{BB962C8B-B14F-4D97-AF65-F5344CB8AC3E}">
        <p14:creationId xmlns:p14="http://schemas.microsoft.com/office/powerpoint/2010/main" val="264911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But Why Not Process Builder?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can’t create something that already exists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You can’t update something that doesn’t exist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the contact has already been added to the campaign by the automation or manually entered, Process Builder will error out</a:t>
            </a:r>
          </a:p>
          <a:p>
            <a:pPr lvl="1"/>
            <a:r>
              <a:rPr lang="en-US" dirty="0"/>
              <a:t>This means your contact won’t </a:t>
            </a:r>
            <a:r>
              <a:rPr lang="en-US"/>
              <a:t>save either!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12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76" y="2870352"/>
            <a:ext cx="10515600" cy="111045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hlinkClick r:id="rId2"/>
              </a:rPr>
              <a:t>HUB Post to Walk You Through It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4567679" y="5139037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EAB953"/>
                </a:solidFill>
                <a:effectLst/>
                <a:latin typeface="Roboto"/>
              </a:rPr>
              <a:t>https://goo.gl/rZhNlk</a:t>
            </a:r>
            <a:endParaRPr lang="en-US" b="1" dirty="0">
              <a:solidFill>
                <a:srgbClr val="EAB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42978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Q’s</a:t>
            </a:r>
            <a:br>
              <a:rPr lang="en-US" sz="7200" b="1" dirty="0"/>
            </a:br>
            <a:br>
              <a:rPr lang="en-US" sz="7200" b="1" dirty="0"/>
            </a:br>
            <a:r>
              <a:rPr lang="en-US" sz="7200" b="1" dirty="0"/>
              <a:t>and </a:t>
            </a:r>
            <a:br>
              <a:rPr lang="en-US" sz="7200" b="1" dirty="0"/>
            </a:br>
            <a:br>
              <a:rPr lang="en-US" sz="7200" b="1" dirty="0"/>
            </a:br>
            <a:r>
              <a:rPr lang="en-US" sz="7200" b="1" dirty="0"/>
              <a:t>Use Cases</a:t>
            </a:r>
          </a:p>
        </p:txBody>
      </p:sp>
    </p:spTree>
    <p:extLst>
      <p:ext uri="{BB962C8B-B14F-4D97-AF65-F5344CB8AC3E}">
        <p14:creationId xmlns:p14="http://schemas.microsoft.com/office/powerpoint/2010/main" val="173840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268" y="1709738"/>
            <a:ext cx="6063181" cy="2852737"/>
          </a:xfrm>
        </p:spPr>
        <p:txBody>
          <a:bodyPr>
            <a:noAutofit/>
          </a:bodyPr>
          <a:lstStyle/>
          <a:p>
            <a:br>
              <a:rPr lang="en-US" sz="2400" dirty="0">
                <a:solidFill>
                  <a:srgbClr val="46758B"/>
                </a:solidFill>
              </a:rPr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4978" y="2058019"/>
            <a:ext cx="7073832" cy="304120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B3D62"/>
                </a:solidFill>
              </a:rPr>
              <a:t>TJ Warfield</a:t>
            </a:r>
          </a:p>
          <a:p>
            <a:r>
              <a:rPr lang="en-US" dirty="0"/>
              <a:t>Salesforce Technical Strategist, BrightStep Partners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Head Data Geek, Data Geeks Lab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1636"/>
            <a:ext cx="3234088" cy="608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5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When to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76861" y="2069499"/>
            <a:ext cx="3007463" cy="3166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Process Builder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Hierarchical criteria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Multiple updates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Create records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Update child records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Process flow requires delay mid-stream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54002" y="2064652"/>
            <a:ext cx="2877151" cy="317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Workflow Rule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Single field updates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No hierarchical criteria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API issues with integrated apps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570039" y="2064653"/>
            <a:ext cx="2991853" cy="3171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Visual Flow</a:t>
            </a:r>
          </a:p>
          <a:p>
            <a:pPr marL="231775" indent="-231775"/>
            <a:r>
              <a:rPr lang="en-US" sz="2400" dirty="0">
                <a:solidFill>
                  <a:srgbClr val="46758B"/>
                </a:solidFill>
              </a:rPr>
              <a:t>Create/update Campaign Members</a:t>
            </a:r>
          </a:p>
          <a:p>
            <a:pPr marL="231775" indent="-231775"/>
            <a:r>
              <a:rPr lang="en-US" sz="2400" dirty="0">
                <a:solidFill>
                  <a:srgbClr val="46758B"/>
                </a:solidFill>
              </a:rPr>
              <a:t>Lookup data from related records</a:t>
            </a:r>
          </a:p>
          <a:p>
            <a:pPr marL="231775" indent="-231775"/>
            <a:r>
              <a:rPr lang="en-US" sz="2400" dirty="0">
                <a:solidFill>
                  <a:srgbClr val="46758B"/>
                </a:solidFill>
              </a:rPr>
              <a:t>Delete Records</a:t>
            </a:r>
          </a:p>
          <a:p>
            <a:pPr marL="231775" indent="-231775"/>
            <a:r>
              <a:rPr lang="en-US" sz="2400" dirty="0">
                <a:solidFill>
                  <a:srgbClr val="46758B"/>
                </a:solidFill>
              </a:rPr>
              <a:t>Call existing apex</a:t>
            </a:r>
          </a:p>
          <a:p>
            <a:pPr marL="231775" indent="-231775"/>
            <a:r>
              <a:rPr lang="en-US" sz="2400" dirty="0">
                <a:solidFill>
                  <a:srgbClr val="46758B"/>
                </a:solidFill>
              </a:rPr>
              <a:t>Collect info from users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9461634" y="2111175"/>
            <a:ext cx="2665392" cy="27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B3D6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6758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Apex</a:t>
            </a:r>
          </a:p>
          <a:p>
            <a:pPr marL="231775" indent="-231775"/>
            <a:r>
              <a:rPr lang="en-US" sz="2200" dirty="0">
                <a:solidFill>
                  <a:srgbClr val="46758B"/>
                </a:solidFill>
              </a:rPr>
              <a:t>When all else fails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10" name="Arrow: Right 9"/>
          <p:cNvSpPr/>
          <p:nvPr/>
        </p:nvSpPr>
        <p:spPr>
          <a:xfrm>
            <a:off x="2914848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>
            <a:off x="6109627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/>
          <p:cNvSpPr/>
          <p:nvPr/>
        </p:nvSpPr>
        <p:spPr>
          <a:xfrm>
            <a:off x="9384624" y="2204185"/>
            <a:ext cx="462013" cy="211756"/>
          </a:xfrm>
          <a:prstGeom prst="rightArrow">
            <a:avLst/>
          </a:prstGeom>
          <a:solidFill>
            <a:srgbClr val="4675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9034" y="5584595"/>
            <a:ext cx="8163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AB953"/>
                </a:solidFill>
              </a:rPr>
              <a:t>Salesforce suggests to start with Process Builder</a:t>
            </a:r>
          </a:p>
        </p:txBody>
      </p:sp>
    </p:spTree>
    <p:extLst>
      <p:ext uri="{BB962C8B-B14F-4D97-AF65-F5344CB8AC3E}">
        <p14:creationId xmlns:p14="http://schemas.microsoft.com/office/powerpoint/2010/main" val="33047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Process Builder =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errors from Process Builder will refer to it’s Flow name and ID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78018" y="2576706"/>
            <a:ext cx="11035963" cy="3600257"/>
            <a:chOff x="425792" y="2248607"/>
            <a:chExt cx="11035963" cy="36002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5792" y="2248607"/>
              <a:ext cx="11035963" cy="360025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183028" y="2932670"/>
              <a:ext cx="1194486" cy="222422"/>
            </a:xfrm>
            <a:prstGeom prst="rect">
              <a:avLst/>
            </a:prstGeom>
            <a:solidFill>
              <a:srgbClr val="0B3D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027" y="4867716"/>
            <a:ext cx="6242864" cy="1192904"/>
          </a:xfrm>
          <a:prstGeom prst="rect">
            <a:avLst/>
          </a:prstGeom>
          <a:ln w="38100">
            <a:solidFill>
              <a:srgbClr val="EAB953"/>
            </a:solidFill>
          </a:ln>
        </p:spPr>
      </p:pic>
    </p:spTree>
    <p:extLst>
      <p:ext uri="{BB962C8B-B14F-4D97-AF65-F5344CB8AC3E}">
        <p14:creationId xmlns:p14="http://schemas.microsoft.com/office/powerpoint/2010/main" val="51856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Consolidate Workflow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Acknowledgement Letter Types</a:t>
            </a:r>
          </a:p>
          <a:p>
            <a:pPr lvl="1"/>
            <a:r>
              <a:rPr lang="en-US" dirty="0"/>
              <a:t>Memorial – gift has a Memorial Tribute Type</a:t>
            </a:r>
          </a:p>
          <a:p>
            <a:pPr lvl="1"/>
            <a:r>
              <a:rPr lang="en-US" dirty="0"/>
              <a:t>Platinum – gift is $5,000 or over</a:t>
            </a:r>
          </a:p>
          <a:p>
            <a:pPr lvl="1"/>
            <a:r>
              <a:rPr lang="en-US" dirty="0"/>
              <a:t>Gold – gift is $1,000 - $4,999</a:t>
            </a:r>
          </a:p>
          <a:p>
            <a:pPr lvl="1"/>
            <a:r>
              <a:rPr lang="en-US" dirty="0"/>
              <a:t>Sustainer – is part of a recurring donation</a:t>
            </a:r>
          </a:p>
          <a:p>
            <a:pPr lvl="1"/>
            <a:r>
              <a:rPr lang="en-US" dirty="0"/>
              <a:t>Silver – gift is less than $1,000</a:t>
            </a:r>
          </a:p>
          <a:p>
            <a:pPr lvl="1"/>
            <a:endParaRPr lang="en-US" dirty="0"/>
          </a:p>
          <a:p>
            <a:r>
              <a:rPr lang="en-US" dirty="0"/>
              <a:t>But what happens if you have a gift that fits more than one? </a:t>
            </a:r>
          </a:p>
          <a:p>
            <a:pPr lvl="1"/>
            <a:r>
              <a:rPr lang="en-US" dirty="0"/>
              <a:t>Memorial gift of $1,500</a:t>
            </a:r>
          </a:p>
          <a:p>
            <a:pPr lvl="1"/>
            <a:r>
              <a:rPr lang="en-US" dirty="0"/>
              <a:t>A $50 sustainer	</a:t>
            </a:r>
          </a:p>
          <a:p>
            <a:pPr lvl="1"/>
            <a:r>
              <a:rPr lang="en-US" dirty="0">
                <a:solidFill>
                  <a:srgbClr val="EAB953"/>
                </a:solidFill>
              </a:rPr>
              <a:t>Badness.  Badness happens</a:t>
            </a:r>
          </a:p>
        </p:txBody>
      </p:sp>
    </p:spTree>
    <p:extLst>
      <p:ext uri="{BB962C8B-B14F-4D97-AF65-F5344CB8AC3E}">
        <p14:creationId xmlns:p14="http://schemas.microsoft.com/office/powerpoint/2010/main" val="259417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0233"/>
            <a:ext cx="10515600" cy="1026145"/>
          </a:xfrm>
        </p:spPr>
        <p:txBody>
          <a:bodyPr>
            <a:normAutofit/>
          </a:bodyPr>
          <a:lstStyle/>
          <a:p>
            <a:r>
              <a:rPr lang="en-US" sz="5400" b="1" dirty="0"/>
              <a:t>You can’t set firing order of WFRs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98" y="3904735"/>
            <a:ext cx="9648567" cy="24534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Your Options</a:t>
            </a:r>
            <a:br>
              <a:rPr lang="en-US" dirty="0"/>
            </a:br>
            <a:endParaRPr lang="en-US" dirty="0"/>
          </a:p>
          <a:p>
            <a:r>
              <a:rPr lang="en-US" sz="2400" dirty="0"/>
              <a:t>Add exclusion criteria to all your Workflow Rule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Replace all of them with a single Process Builder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98" y="2050277"/>
            <a:ext cx="10806873" cy="141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Process to Code Them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a single Process builder to replace the five workflow rules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Memorial – gift has a Memorial Tribute Type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Platinum – gift is $5,000 or over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Gold – gift is $1,000 - $4,999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Sustainer – is part of a recurring donation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Silver – gift is less than $1,000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7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76" y="2870352"/>
            <a:ext cx="10515600" cy="111045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hlinkClick r:id="rId2"/>
              </a:rPr>
              <a:t>Let’s Do This Together!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2397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Create Records with Process Builder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573"/>
            <a:ext cx="10515600" cy="39403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organization offers free memberships to students.  The website creates a campaign member record in the Free Grad campaign.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a Free Grad Campaign Member record is created,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Create a $0 opportunity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With the appropriate member level and start/expiration 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9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333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Office Theme</vt:lpstr>
      <vt:lpstr>Point-and-Click Your Way  to Awesomeness with Process Builder</vt:lpstr>
      <vt:lpstr> </vt:lpstr>
      <vt:lpstr>When to Flow</vt:lpstr>
      <vt:lpstr>Process Builder = Flow</vt:lpstr>
      <vt:lpstr>Consolidate Workflow Rules</vt:lpstr>
      <vt:lpstr>You can’t set firing order of WFRs</vt:lpstr>
      <vt:lpstr>One Process to Code Them All</vt:lpstr>
      <vt:lpstr>Let’s Do This Together!</vt:lpstr>
      <vt:lpstr>Create Records with Process Builder</vt:lpstr>
      <vt:lpstr>Let’s See What That Looks Like!</vt:lpstr>
      <vt:lpstr>When to Flow</vt:lpstr>
      <vt:lpstr>But Why Not Process Builder?</vt:lpstr>
      <vt:lpstr>HUB Post to Walk You Through It</vt:lpstr>
      <vt:lpstr>Q’s  and   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Point-and-Click Your Way to Awesomeness with  Process Builder</dc:title>
  <dc:creator>TJ Warfield</dc:creator>
  <cp:lastModifiedBy>TJ Warfield</cp:lastModifiedBy>
  <cp:revision>20</cp:revision>
  <dcterms:created xsi:type="dcterms:W3CDTF">2017-05-08T19:08:41Z</dcterms:created>
  <dcterms:modified xsi:type="dcterms:W3CDTF">2017-05-25T18:45:31Z</dcterms:modified>
</cp:coreProperties>
</file>